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82" r:id="rId7"/>
    <p:sldId id="283" r:id="rId8"/>
    <p:sldId id="284" r:id="rId9"/>
    <p:sldId id="276" r:id="rId10"/>
    <p:sldId id="279" r:id="rId11"/>
    <p:sldId id="262" r:id="rId12"/>
    <p:sldId id="264" r:id="rId13"/>
    <p:sldId id="265" r:id="rId14"/>
    <p:sldId id="285" r:id="rId15"/>
    <p:sldId id="278" r:id="rId16"/>
    <p:sldId id="263" r:id="rId17"/>
    <p:sldId id="280" r:id="rId18"/>
    <p:sldId id="266" r:id="rId19"/>
    <p:sldId id="271" r:id="rId20"/>
    <p:sldId id="281" r:id="rId21"/>
    <p:sldId id="288" r:id="rId22"/>
    <p:sldId id="286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6DFF"/>
    <a:srgbClr val="FF33CC"/>
    <a:srgbClr val="FF0048"/>
    <a:srgbClr val="DE0691"/>
    <a:srgbClr val="CA9EC8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8" autoAdjust="0"/>
    <p:restoredTop sz="86495" autoAdjust="0"/>
  </p:normalViewPr>
  <p:slideViewPr>
    <p:cSldViewPr snapToGrid="0">
      <p:cViewPr>
        <p:scale>
          <a:sx n="46" d="100"/>
          <a:sy n="46" d="100"/>
        </p:scale>
        <p:origin x="-732" y="-6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550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7396837354759404E-2"/>
          <c:y val="4.5976727190960714E-2"/>
          <c:w val="0.65671371317036664"/>
          <c:h val="0.8131264639196494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 кат.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6</c:v>
                </c:pt>
                <c:pt idx="2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певая кат.</c:v>
                </c:pt>
              </c:strCache>
            </c:strRef>
          </c:tx>
          <c:spPr>
            <a:solidFill>
              <a:srgbClr val="F58223"/>
            </a:solidFill>
          </c:spPr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соответствие занимаемой должности</c:v>
                </c:pt>
              </c:strCache>
            </c:strRef>
          </c:tx>
          <c:spPr>
            <a:solidFill>
              <a:srgbClr val="FFFF00"/>
            </a:solidFill>
          </c:spPr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б/Кат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</c:ser>
        <c:axId val="73252864"/>
        <c:axId val="73254400"/>
      </c:barChart>
      <c:catAx>
        <c:axId val="73252864"/>
        <c:scaling>
          <c:orientation val="minMax"/>
        </c:scaling>
        <c:axPos val="b"/>
        <c:numFmt formatCode="General" sourceLinked="1"/>
        <c:tickLblPos val="nextTo"/>
        <c:crossAx val="73254400"/>
        <c:crosses val="autoZero"/>
        <c:auto val="1"/>
        <c:lblAlgn val="ctr"/>
        <c:lblOffset val="100"/>
      </c:catAx>
      <c:valAx>
        <c:axId val="73254400"/>
        <c:scaling>
          <c:orientation val="minMax"/>
        </c:scaling>
        <c:axPos val="l"/>
        <c:majorGridlines/>
        <c:numFmt formatCode="General" sourceLinked="1"/>
        <c:tickLblPos val="nextTo"/>
        <c:crossAx val="73252864"/>
        <c:crosses val="autoZero"/>
        <c:crossBetween val="between"/>
      </c:valAx>
    </c:plotArea>
    <c:legend>
      <c:legendPos val="r"/>
    </c:legend>
    <c:plotVisOnly val="1"/>
    <c:dispBlanksAs val="gap"/>
  </c:chart>
  <c:txPr>
    <a:bodyPr/>
    <a:lstStyle/>
    <a:p>
      <a:pPr>
        <a:defRPr sz="1555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view3D>
      <c:depthPercent val="100"/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 30 лет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E7-4093-8F1E-A927C96352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 40 лет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EE7-4093-8F1E-A927C96352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 50 лет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</c:v>
                </c:pt>
                <c:pt idx="1">
                  <c:v>7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EE7-4093-8F1E-A927C96352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старше 50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4</c:v>
                </c:pt>
                <c:pt idx="1">
                  <c:v>3</c:v>
                </c:pt>
                <c:pt idx="2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EE7-4093-8F1E-A927C9635212}"/>
            </c:ext>
          </c:extLst>
        </c:ser>
        <c:shape val="cylinder"/>
        <c:axId val="75277440"/>
        <c:axId val="75278976"/>
        <c:axId val="0"/>
      </c:bar3DChart>
      <c:catAx>
        <c:axId val="75277440"/>
        <c:scaling>
          <c:orientation val="minMax"/>
        </c:scaling>
        <c:axPos val="b"/>
        <c:numFmt formatCode="General" sourceLinked="1"/>
        <c:tickLblPos val="nextTo"/>
        <c:crossAx val="75278976"/>
        <c:crosses val="autoZero"/>
        <c:auto val="1"/>
        <c:lblAlgn val="ctr"/>
        <c:lblOffset val="100"/>
      </c:catAx>
      <c:valAx>
        <c:axId val="75278976"/>
        <c:scaling>
          <c:orientation val="minMax"/>
        </c:scaling>
        <c:axPos val="l"/>
        <c:majorGridlines/>
        <c:numFmt formatCode="General" sourceLinked="1"/>
        <c:tickLblPos val="nextTo"/>
        <c:crossAx val="75277440"/>
        <c:crosses val="autoZero"/>
        <c:crossBetween val="between"/>
      </c:valAx>
    </c:plotArea>
    <c:legend>
      <c:legendPos val="r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standard"/>
        <c:ser>
          <c:idx val="3"/>
          <c:order val="1"/>
          <c:tx>
            <c:strRef>
              <c:f>Лист1!$B$10</c:f>
              <c:strCache>
                <c:ptCount val="1"/>
              </c:strCache>
            </c:strRef>
          </c:tx>
          <c:spPr>
            <a:solidFill>
              <a:srgbClr val="E56DFF"/>
            </a:solidFill>
          </c:spPr>
          <c:dLbls>
            <c:showVal val="1"/>
          </c:dLbls>
          <c:cat>
            <c:strRef>
              <c:f>Лист1!$A$2:$A$6</c:f>
              <c:strCache>
                <c:ptCount val="4"/>
                <c:pt idx="0">
                  <c:v>ГНП</c:v>
                </c:pt>
                <c:pt idx="1">
                  <c:v>УТГ</c:v>
                </c:pt>
                <c:pt idx="2">
                  <c:v>ГСС</c:v>
                </c:pt>
                <c:pt idx="3">
                  <c:v>ВСМ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290</c:v>
                </c:pt>
                <c:pt idx="1">
                  <c:v>125</c:v>
                </c:pt>
                <c:pt idx="2">
                  <c:v>13</c:v>
                </c:pt>
                <c:pt idx="3">
                  <c:v>5</c:v>
                </c:pt>
              </c:numCache>
            </c:numRef>
          </c:val>
        </c:ser>
        <c:ser>
          <c:idx val="4"/>
          <c:order val="2"/>
          <c:tx>
            <c:strRef>
              <c:f>Лист1!$D$10</c:f>
              <c:strCache>
                <c:ptCount val="1"/>
              </c:strCache>
            </c:strRef>
          </c:tx>
          <c:spPr>
            <a:solidFill>
              <a:srgbClr val="FF0048"/>
            </a:solidFill>
          </c:spPr>
          <c:cat>
            <c:strRef>
              <c:f>Лист1!$A$2:$A$6</c:f>
              <c:strCache>
                <c:ptCount val="4"/>
                <c:pt idx="0">
                  <c:v>ГНП</c:v>
                </c:pt>
                <c:pt idx="1">
                  <c:v>УТГ</c:v>
                </c:pt>
                <c:pt idx="2">
                  <c:v>ГСС</c:v>
                </c:pt>
                <c:pt idx="3">
                  <c:v>ВСМ</c:v>
                </c:pt>
              </c:strCache>
            </c:strRef>
          </c:cat>
          <c:val>
            <c:numRef>
              <c:f>Лист1!$B$6:$B$6</c:f>
              <c:numCache>
                <c:formatCode>General</c:formatCode>
                <c:ptCount val="1"/>
              </c:numCache>
            </c:numRef>
          </c:val>
        </c:ser>
        <c:ser>
          <c:idx val="5"/>
          <c:order val="3"/>
          <c:tx>
            <c:strRef>
              <c:f>Лист1!#ССЫЛКА!</c:f>
            </c:strRef>
          </c:tx>
          <c:cat>
            <c:strRef>
              <c:f>Лист1!$A$2:$A$6</c:f>
              <c:strCache>
                <c:ptCount val="4"/>
                <c:pt idx="0">
                  <c:v>ГНП</c:v>
                </c:pt>
                <c:pt idx="1">
                  <c:v>УТГ</c:v>
                </c:pt>
                <c:pt idx="2">
                  <c:v>ГСС</c:v>
                </c:pt>
                <c:pt idx="3">
                  <c:v>ВСМ</c:v>
                </c:pt>
              </c:strCache>
            </c:strRef>
          </c:cat>
          <c:val>
            <c:numRef>
              <c:f>Лист1!$C$6:$C$6</c:f>
              <c:numCache>
                <c:formatCode>General</c:formatCode>
                <c:ptCount val="1"/>
              </c:numCache>
            </c:numRef>
          </c:val>
        </c:ser>
        <c:ser>
          <c:idx val="7"/>
          <c:order val="4"/>
          <c:tx>
            <c:strRef>
              <c:f>Лист1!$C$1</c:f>
              <c:strCache>
                <c:ptCount val="1"/>
                <c:pt idx="0">
                  <c:v>2016(473)</c:v>
                </c:pt>
              </c:strCache>
            </c:strRef>
          </c:tx>
          <c:spPr>
            <a:solidFill>
              <a:srgbClr val="FF0048"/>
            </a:solidFill>
          </c:spPr>
          <c:dLbls>
            <c:showVal val="1"/>
          </c:dLbls>
          <c:cat>
            <c:strRef>
              <c:f>Лист1!$A$2:$A$6</c:f>
              <c:strCache>
                <c:ptCount val="4"/>
                <c:pt idx="0">
                  <c:v>ГНП</c:v>
                </c:pt>
                <c:pt idx="1">
                  <c:v>УТГ</c:v>
                </c:pt>
                <c:pt idx="2">
                  <c:v>ГСС</c:v>
                </c:pt>
                <c:pt idx="3">
                  <c:v>ВСМ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356</c:v>
                </c:pt>
                <c:pt idx="1">
                  <c:v>99</c:v>
                </c:pt>
                <c:pt idx="2">
                  <c:v>12</c:v>
                </c:pt>
                <c:pt idx="3">
                  <c:v>6</c:v>
                </c:pt>
              </c:numCache>
            </c:numRef>
          </c:val>
        </c:ser>
        <c:ser>
          <c:idx val="0"/>
          <c:order val="0"/>
          <c:tx>
            <c:strRef>
              <c:f>Лист1!$B$1</c:f>
              <c:strCache>
                <c:ptCount val="1"/>
                <c:pt idx="0">
                  <c:v>2017(373)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230" b="1" baseline="0" smtClean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2</a:t>
                    </a:r>
                    <a:r>
                      <a:rPr lang="ru-RU" sz="2230" baseline="0" smtClean="0"/>
                      <a:t>40</a:t>
                    </a:r>
                    <a:endParaRPr lang="en-US" sz="2230" baseline="0" dirty="0"/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230" b="1" baseline="0" smtClean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1</a:t>
                    </a:r>
                    <a:r>
                      <a:rPr lang="ru-RU" sz="2230" baseline="0" smtClean="0"/>
                      <a:t>15</a:t>
                    </a:r>
                    <a:endParaRPr lang="en-US" sz="2230" baseline="0" dirty="0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230" b="1" baseline="0" smtClean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1</a:t>
                    </a:r>
                    <a:r>
                      <a:rPr lang="ru-RU" sz="2230" baseline="0" smtClean="0"/>
                      <a:t>2</a:t>
                    </a:r>
                    <a:endParaRPr lang="en-US" sz="2230" baseline="0" dirty="0"/>
                  </a:p>
                </c:rich>
              </c:tx>
              <c:showVal val="1"/>
            </c:dLbl>
            <c:spPr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legacyWireframe"/>
            </c:spPr>
            <c:txPr>
              <a:bodyPr/>
              <a:lstStyle/>
              <a:p>
                <a:pPr>
                  <a:defRPr sz="2230" b="1" baseline="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4"/>
                <c:pt idx="0">
                  <c:v>ГНП</c:v>
                </c:pt>
                <c:pt idx="1">
                  <c:v>УТГ</c:v>
                </c:pt>
                <c:pt idx="2">
                  <c:v>ГСС</c:v>
                </c:pt>
                <c:pt idx="3">
                  <c:v>ВСМ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240</c:v>
                </c:pt>
                <c:pt idx="1">
                  <c:v>121</c:v>
                </c:pt>
                <c:pt idx="2">
                  <c:v>20</c:v>
                </c:pt>
                <c:pt idx="3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17-4021-A753-152C093CAF88}"/>
            </c:ext>
          </c:extLst>
        </c:ser>
        <c:gapWidth val="68"/>
        <c:gapDepth val="93"/>
        <c:shape val="cone"/>
        <c:axId val="88528384"/>
        <c:axId val="88529920"/>
        <c:axId val="75237120"/>
      </c:bar3DChart>
      <c:catAx>
        <c:axId val="8852838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88529920"/>
        <c:crosses val="autoZero"/>
        <c:auto val="1"/>
        <c:lblAlgn val="ctr"/>
        <c:lblOffset val="100"/>
      </c:catAx>
      <c:valAx>
        <c:axId val="88529920"/>
        <c:scaling>
          <c:orientation val="minMax"/>
        </c:scaling>
        <c:axPos val="l"/>
        <c:majorGridlines/>
        <c:numFmt formatCode="General" sourceLinked="1"/>
        <c:tickLblPos val="nextTo"/>
        <c:crossAx val="88528384"/>
        <c:crosses val="autoZero"/>
        <c:crossBetween val="between"/>
      </c:valAx>
      <c:serAx>
        <c:axId val="75237120"/>
        <c:scaling>
          <c:orientation val="minMax"/>
        </c:scaling>
        <c:delete val="1"/>
        <c:axPos val="b"/>
        <c:tickLblPos val="none"/>
        <c:crossAx val="88529920"/>
        <c:crosses val="autoZero"/>
      </c:ser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8097073091648849E-2"/>
          <c:y val="5.5544672928669096E-2"/>
          <c:w val="0.64334911954626861"/>
          <c:h val="0.7939278276225268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 кол-во чел за 2017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0070C0"/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МСМК</c:v>
                </c:pt>
                <c:pt idx="1">
                  <c:v>МС</c:v>
                </c:pt>
                <c:pt idx="2">
                  <c:v>КМС</c:v>
                </c:pt>
                <c:pt idx="3">
                  <c:v>1 РАЗРЯД</c:v>
                </c:pt>
                <c:pt idx="4">
                  <c:v>Массовые разряды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9</c:v>
                </c:pt>
                <c:pt idx="3">
                  <c:v>12</c:v>
                </c:pt>
                <c:pt idx="4">
                  <c:v>154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60-4A6E-A203-65481BE1C1A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чел за 2016</c:v>
                </c:pt>
              </c:strCache>
            </c:strRef>
          </c:tx>
          <c:spPr>
            <a:solidFill>
              <a:srgbClr val="FF0048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FF0048"/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МСМК</c:v>
                </c:pt>
                <c:pt idx="1">
                  <c:v>МС</c:v>
                </c:pt>
                <c:pt idx="2">
                  <c:v>КМС</c:v>
                </c:pt>
                <c:pt idx="3">
                  <c:v>1 РАЗРЯД</c:v>
                </c:pt>
                <c:pt idx="4">
                  <c:v>Массовые разряды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14</c:v>
                </c:pt>
                <c:pt idx="3">
                  <c:v>25</c:v>
                </c:pt>
                <c:pt idx="4">
                  <c:v>108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D60-4A6E-A203-65481BE1C1A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кол-во чел. за 2018</c:v>
                </c:pt>
              </c:strCache>
            </c:strRef>
          </c:tx>
          <c:spPr>
            <a:solidFill>
              <a:srgbClr val="E56DFF"/>
            </a:solidFill>
          </c:spPr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МСМК</c:v>
                </c:pt>
                <c:pt idx="1">
                  <c:v>МС</c:v>
                </c:pt>
                <c:pt idx="2">
                  <c:v>КМС</c:v>
                </c:pt>
                <c:pt idx="3">
                  <c:v>1 РАЗРЯД</c:v>
                </c:pt>
                <c:pt idx="4">
                  <c:v>Массовые разряды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</c:v>
                </c:pt>
                <c:pt idx="1">
                  <c:v>5</c:v>
                </c:pt>
                <c:pt idx="2">
                  <c:v>8</c:v>
                </c:pt>
                <c:pt idx="3">
                  <c:v>9</c:v>
                </c:pt>
                <c:pt idx="4">
                  <c:v>205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D60-4A6E-A203-65481BE1C1A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МСМК</c:v>
                </c:pt>
                <c:pt idx="1">
                  <c:v>МС</c:v>
                </c:pt>
                <c:pt idx="2">
                  <c:v>КМС</c:v>
                </c:pt>
                <c:pt idx="3">
                  <c:v>1 РАЗРЯД</c:v>
                </c:pt>
                <c:pt idx="4">
                  <c:v>Массовые разряды</c:v>
                </c:pt>
              </c:strCache>
            </c:strRef>
          </c:cat>
          <c:val>
            <c:numRef>
              <c:f>Лист1!$E$2:$E$6</c:f>
            </c:numRef>
          </c:val>
        </c:ser>
        <c:axId val="89791488"/>
        <c:axId val="89809664"/>
      </c:barChart>
      <c:catAx>
        <c:axId val="897914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89809664"/>
        <c:crosses val="autoZero"/>
        <c:auto val="1"/>
        <c:lblAlgn val="ctr"/>
        <c:lblOffset val="100"/>
      </c:catAx>
      <c:valAx>
        <c:axId val="89809664"/>
        <c:scaling>
          <c:orientation val="minMax"/>
        </c:scaling>
        <c:axPos val="l"/>
        <c:majorGridlines/>
        <c:numFmt formatCode="General" sourceLinked="1"/>
        <c:tickLblPos val="nextTo"/>
        <c:crossAx val="897914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518491044839916"/>
          <c:y val="0.35531939377923166"/>
          <c:w val="0.26876226245692475"/>
          <c:h val="0.24915654689056391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D8B31-6DB2-4611-AA5D-F789066EE317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EFEB5-89B6-4D5B-9C9E-A6C4BD76AF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8485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EFEB5-89B6-4D5B-9C9E-A6C4BD76AF4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EFEB5-89B6-4D5B-9C9E-A6C4BD76AF4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EFEB5-89B6-4D5B-9C9E-A6C4BD76AF4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EFEB5-89B6-4D5B-9C9E-A6C4BD76AF4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EFEB5-89B6-4D5B-9C9E-A6C4BD76AF4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EFEB5-89B6-4D5B-9C9E-A6C4BD76AF4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EFEB5-89B6-4D5B-9C9E-A6C4BD76AF46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5273" y="374073"/>
            <a:ext cx="6949441" cy="3906982"/>
          </a:xfrm>
        </p:spPr>
        <p:txBody>
          <a:bodyPr>
            <a:normAutofit/>
          </a:bodyPr>
          <a:lstStyle/>
          <a:p>
            <a:r>
              <a:rPr lang="ru-RU" sz="5400" b="1" dirty="0">
                <a:ln w="50800"/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Отчет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СШОР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ln w="50800"/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 « 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ДЕЛЬТА</a:t>
            </a:r>
            <a:r>
              <a:rPr lang="ru-RU" sz="6000" b="1" dirty="0">
                <a:ln w="50800"/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 »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48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6024281" y="7100934"/>
            <a:ext cx="2264101" cy="752147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Победы и участие тренерского состава  в конкурсах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60784" y="2663605"/>
            <a:ext cx="1854565" cy="331325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Изображение 3" descr="OBpLgVpr4YE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34" t="27273" r="25161"/>
          <a:stretch/>
        </p:blipFill>
        <p:spPr>
          <a:xfrm>
            <a:off x="129587" y="1487430"/>
            <a:ext cx="2560967" cy="5370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Изображение 4" descr="LLsOwpSL1QU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3" t="9428" r="3871" b="23568"/>
          <a:stretch/>
        </p:blipFill>
        <p:spPr>
          <a:xfrm>
            <a:off x="2715759" y="1575402"/>
            <a:ext cx="3273561" cy="4779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050281" y="1783080"/>
            <a:ext cx="2857654" cy="44413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Гарипова Гульнара </a:t>
            </a:r>
            <a:r>
              <a:rPr lang="ru-RU" sz="3200" b="1" dirty="0" err="1">
                <a:solidFill>
                  <a:srgbClr val="002060"/>
                </a:solidFill>
              </a:rPr>
              <a:t>Раисовна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dirty="0"/>
              <a:t>-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Аттестация категории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RMO</a:t>
            </a:r>
            <a:endParaRPr lang="ru-RU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М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ЕЖДУНАРОДНАЯ ТРЕНЕРСКАЯ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КАТЕГОРИЯ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6757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50719" y="374074"/>
            <a:ext cx="7886700" cy="14962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Сравнительный анализ групп учащихся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2016(473)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2017(373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снижение  на 15 %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2017(373)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E56DFF"/>
                </a:solidFill>
                <a:latin typeface="Times New Roman" pitchFamily="18" charset="0"/>
                <a:cs typeface="Times New Roman" pitchFamily="18" charset="0"/>
              </a:rPr>
              <a:t>2018 (433) </a:t>
            </a:r>
            <a:r>
              <a:rPr lang="ru-RU" sz="2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</a:t>
            </a:r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на 16,5 %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b="1" dirty="0">
              <a:solidFill>
                <a:srgbClr val="FF004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Содержимое 24"/>
          <p:cNvGraphicFramePr>
            <a:graphicFrameLocks noGrp="1"/>
          </p:cNvGraphicFramePr>
          <p:nvPr>
            <p:ph idx="1"/>
          </p:nvPr>
        </p:nvGraphicFramePr>
        <p:xfrm>
          <a:off x="665407" y="2306782"/>
          <a:ext cx="8027956" cy="3761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4248439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273" y="365126"/>
            <a:ext cx="7886700" cy="1325563"/>
          </a:xfrm>
          <a:ln>
            <a:solidFill>
              <a:schemeClr val="bg1">
                <a:lumMod val="65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Сравнительный анализ разрядов за </a:t>
            </a:r>
            <a:r>
              <a:rPr lang="ru-RU" sz="3600" dirty="0" smtClean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2016; </a:t>
            </a: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dirty="0" smtClean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smtClean="0">
                <a:solidFill>
                  <a:srgbClr val="E56DFF"/>
                </a:solidFill>
                <a:latin typeface="Times New Roman" pitchFamily="18" charset="0"/>
                <a:cs typeface="Times New Roman" pitchFamily="18" charset="0"/>
              </a:rPr>
              <a:t>2018 г.</a:t>
            </a:r>
            <a:r>
              <a:rPr lang="ru-RU" sz="3600" dirty="0" smtClean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FF004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Содержимое 17"/>
          <p:cNvGraphicFramePr>
            <a:graphicFrameLocks noGrp="1"/>
          </p:cNvGraphicFramePr>
          <p:nvPr>
            <p:ph idx="1"/>
          </p:nvPr>
        </p:nvGraphicFramePr>
        <p:xfrm>
          <a:off x="340659" y="1757082"/>
          <a:ext cx="8086165" cy="4715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9186"/>
            <a:ext cx="7886700" cy="127700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СОРЕВНОВАТЕЛЬНАЯ ДЕЯТЕЛЬНОСТЬ- 2017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2279" y="1398026"/>
            <a:ext cx="3931920" cy="188105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sz="2400" b="1" dirty="0"/>
              <a:t>Основная сборная РФ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 чел.</a:t>
            </a:r>
          </a:p>
          <a:p>
            <a:r>
              <a:rPr lang="ru-RU" sz="2400" b="1" dirty="0"/>
              <a:t>Юниоры основной состав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2чел(+2 чел резерв)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807133" y="1295400"/>
            <a:ext cx="4004357" cy="2035629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Чемпионат России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1 место</a:t>
            </a:r>
            <a:r>
              <a:rPr lang="ru-RU" sz="2400" b="1" dirty="0" smtClean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000000"/>
                </a:solidFill>
              </a:rPr>
              <a:t>-</a:t>
            </a:r>
            <a:r>
              <a:rPr lang="ru-RU" sz="2400" b="1" dirty="0">
                <a:solidFill>
                  <a:schemeClr val="tx1"/>
                </a:solidFill>
              </a:rPr>
              <a:t>2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2 место </a:t>
            </a:r>
            <a:r>
              <a:rPr lang="ru-RU" sz="2400" b="1" dirty="0" smtClean="0">
                <a:solidFill>
                  <a:srgbClr val="000000"/>
                </a:solidFill>
              </a:rPr>
              <a:t>-</a:t>
            </a:r>
            <a:r>
              <a:rPr lang="ru-RU" sz="2400" b="1" dirty="0" smtClean="0">
                <a:solidFill>
                  <a:schemeClr val="tx1"/>
                </a:solidFill>
              </a:rPr>
              <a:t>1+ 1(инв.слух)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3 место-1+ 2 инв. </a:t>
            </a:r>
            <a:r>
              <a:rPr lang="ru-RU" sz="2400" b="1" dirty="0" err="1" smtClean="0">
                <a:solidFill>
                  <a:schemeClr val="tx1"/>
                </a:solidFill>
              </a:rPr>
              <a:t>слух,зр</a:t>
            </a:r>
            <a:r>
              <a:rPr lang="ru-RU" sz="2400" b="1" dirty="0" smtClean="0">
                <a:solidFill>
                  <a:schemeClr val="tx1"/>
                </a:solidFill>
              </a:rPr>
              <a:t>)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Учувствовало </a:t>
            </a:r>
            <a:r>
              <a:rPr lang="ru-RU" sz="2400" dirty="0" smtClean="0">
                <a:solidFill>
                  <a:schemeClr val="tx1"/>
                </a:solidFill>
              </a:rPr>
              <a:t>7 </a:t>
            </a:r>
            <a:r>
              <a:rPr lang="ru-RU" sz="2400" dirty="0">
                <a:solidFill>
                  <a:schemeClr val="tx1"/>
                </a:solidFill>
              </a:rPr>
              <a:t>чел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место</a:t>
            </a:r>
            <a:endParaRPr lang="ru-RU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4601809" y="5841274"/>
            <a:ext cx="4127864" cy="75764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b="1" dirty="0">
                <a:solidFill>
                  <a:srgbClr val="002060"/>
                </a:solidFill>
              </a:rPr>
              <a:t>Первенство РФ среди юношей </a:t>
            </a:r>
          </a:p>
          <a:p>
            <a:r>
              <a:rPr lang="ru-RU" dirty="0">
                <a:solidFill>
                  <a:schemeClr val="tx1"/>
                </a:solidFill>
              </a:rPr>
              <a:t>Участвовало на соревнованиях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8 </a:t>
            </a:r>
            <a:r>
              <a:rPr lang="ru-RU" b="1" dirty="0">
                <a:solidFill>
                  <a:schemeClr val="tx1"/>
                </a:solidFill>
              </a:rPr>
              <a:t>чел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46764" y="3422468"/>
            <a:ext cx="3997235" cy="22598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b="1" dirty="0">
                <a:solidFill>
                  <a:srgbClr val="FFFF00"/>
                </a:solidFill>
              </a:rPr>
              <a:t>Первенство РФ ЮНИОРЫ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1 </a:t>
            </a:r>
            <a:r>
              <a:rPr lang="ru-RU" sz="2000" b="1" dirty="0" smtClean="0">
                <a:solidFill>
                  <a:schemeClr val="tx1"/>
                </a:solidFill>
              </a:rPr>
              <a:t>МЕСТО</a:t>
            </a:r>
            <a:r>
              <a:rPr lang="ru-RU" sz="2000" b="1" dirty="0" smtClean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2</a:t>
            </a:r>
            <a:r>
              <a:rPr lang="ru-RU" sz="2000" b="1" dirty="0" smtClean="0">
                <a:solidFill>
                  <a:srgbClr val="002060"/>
                </a:solidFill>
              </a:rPr>
              <a:t> ЧЕЛ (1 по </a:t>
            </a:r>
            <a:r>
              <a:rPr lang="ru-RU" sz="2000" b="1" dirty="0" err="1" smtClean="0">
                <a:solidFill>
                  <a:srgbClr val="002060"/>
                </a:solidFill>
              </a:rPr>
              <a:t>зрен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2 </a:t>
            </a:r>
            <a:r>
              <a:rPr lang="ru-RU" sz="2000" b="1" dirty="0" smtClean="0">
                <a:solidFill>
                  <a:schemeClr val="tx1"/>
                </a:solidFill>
              </a:rPr>
              <a:t>МЕСТО</a:t>
            </a:r>
            <a:r>
              <a:rPr lang="ru-RU" sz="2000" b="1" dirty="0" smtClean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</a:rPr>
              <a:t> ЧЕЛ ( 2 по слуху)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3 </a:t>
            </a:r>
            <a:r>
              <a:rPr lang="ru-RU" sz="2000" b="1" dirty="0" smtClean="0">
                <a:solidFill>
                  <a:schemeClr val="tx1"/>
                </a:solidFill>
              </a:rPr>
              <a:t>МЕСТО</a:t>
            </a:r>
            <a:r>
              <a:rPr lang="ru-RU" sz="2000" b="1" dirty="0" smtClean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4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ЧЕЛ</a:t>
            </a:r>
          </a:p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43840" y="3566160"/>
            <a:ext cx="4419600" cy="192024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Официальные международные соревнования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Всемирная летняя универсиада  2017(</a:t>
            </a:r>
            <a:r>
              <a:rPr lang="ru-RU" sz="2000" b="1" dirty="0" err="1" smtClean="0">
                <a:solidFill>
                  <a:schemeClr val="tx1"/>
                </a:solidFill>
              </a:rPr>
              <a:t>Тайбэй</a:t>
            </a:r>
            <a:r>
              <a:rPr lang="ru-RU" sz="2000" b="1" dirty="0" smtClean="0">
                <a:solidFill>
                  <a:schemeClr val="tx1"/>
                </a:solidFill>
              </a:rPr>
              <a:t>)1 чел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Международный кубок Сальникова 2017(Санкт-Петербург) 3 чел       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4320" y="1398026"/>
            <a:ext cx="3942880" cy="198525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sz="2400" b="1" dirty="0"/>
              <a:t>Основная сборная </a:t>
            </a:r>
            <a:r>
              <a:rPr lang="ru-RU" sz="2400" b="1" dirty="0" smtClean="0"/>
              <a:t>РФ</a:t>
            </a:r>
          </a:p>
          <a:p>
            <a:r>
              <a:rPr lang="ru-RU" sz="2400" b="1" dirty="0" smtClean="0"/>
              <a:t>2016(2чел) 2017(2+1 инв.)</a:t>
            </a:r>
            <a:endParaRPr lang="ru-RU" sz="2400" b="1" dirty="0"/>
          </a:p>
          <a:p>
            <a:r>
              <a:rPr lang="ru-RU" sz="2400" b="1" dirty="0" smtClean="0"/>
              <a:t>Юниоры </a:t>
            </a:r>
            <a:r>
              <a:rPr lang="ru-RU" sz="2400" b="1" dirty="0"/>
              <a:t>основной </a:t>
            </a:r>
            <a:r>
              <a:rPr lang="ru-RU" sz="2400" b="1" dirty="0" smtClean="0"/>
              <a:t>состав</a:t>
            </a:r>
          </a:p>
          <a:p>
            <a:pPr algn="ctr"/>
            <a:r>
              <a:rPr lang="ru-RU" sz="2400" b="1" dirty="0" smtClean="0"/>
              <a:t>2016(2+2 </a:t>
            </a:r>
            <a:r>
              <a:rPr lang="ru-RU" sz="2400" b="1" dirty="0" err="1" smtClean="0"/>
              <a:t>рез.+</a:t>
            </a:r>
            <a:r>
              <a:rPr lang="ru-RU" sz="2400" b="1" dirty="0" smtClean="0"/>
              <a:t> 2 инв.) </a:t>
            </a:r>
          </a:p>
          <a:p>
            <a:pPr algn="ctr"/>
            <a:r>
              <a:rPr lang="ru-RU" sz="2400" b="1" dirty="0" smtClean="0"/>
              <a:t>2017(1+1 рез. + 2 инв.)</a:t>
            </a:r>
          </a:p>
          <a:p>
            <a:pPr algn="ctr"/>
            <a:endParaRPr lang="ru-RU" sz="24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5280" y="5745480"/>
            <a:ext cx="3657600" cy="868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Финал спартакиады школьников РФ </a:t>
            </a:r>
            <a:r>
              <a:rPr lang="ru-RU" b="1" dirty="0" smtClean="0">
                <a:solidFill>
                  <a:srgbClr val="C00000"/>
                </a:solidFill>
              </a:rPr>
              <a:t>3 МЕСТО -1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 ЧЕЛ-УЧАСТИЕ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9186"/>
            <a:ext cx="7886700" cy="105772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СОРЕВНОВАТЕЛЬНАЯ ДЕЯТЕЛЬНОСТЬ- 2018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2279" y="1398026"/>
            <a:ext cx="3931920" cy="163611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sz="2400" b="1" dirty="0"/>
              <a:t>Основная сборная РФ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 чел.</a:t>
            </a:r>
          </a:p>
          <a:p>
            <a:r>
              <a:rPr lang="ru-RU" sz="2400" b="1" dirty="0"/>
              <a:t>Юниоры основной состав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2чел(+2 чел резерв)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807133" y="1295400"/>
            <a:ext cx="4004357" cy="2035629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Чемпионат России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2 место </a:t>
            </a:r>
            <a:r>
              <a:rPr lang="ru-RU" sz="2400" b="1" dirty="0" smtClean="0">
                <a:solidFill>
                  <a:srgbClr val="000000"/>
                </a:solidFill>
              </a:rPr>
              <a:t>-</a:t>
            </a:r>
            <a:r>
              <a:rPr lang="ru-RU" sz="2400" b="1" dirty="0" smtClean="0">
                <a:solidFill>
                  <a:schemeClr val="tx1"/>
                </a:solidFill>
              </a:rPr>
              <a:t>2+ 1(инв.слух)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3 место-1+ 2 инв. </a:t>
            </a:r>
            <a:r>
              <a:rPr lang="ru-RU" sz="2400" b="1" dirty="0" err="1" smtClean="0">
                <a:solidFill>
                  <a:schemeClr val="tx1"/>
                </a:solidFill>
              </a:rPr>
              <a:t>слух,зр</a:t>
            </a:r>
            <a:r>
              <a:rPr lang="ru-RU" sz="2400" b="1" dirty="0" smtClean="0">
                <a:solidFill>
                  <a:schemeClr val="tx1"/>
                </a:solidFill>
              </a:rPr>
              <a:t>)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Учувствовало </a:t>
            </a:r>
            <a:r>
              <a:rPr lang="ru-RU" sz="2400" dirty="0" smtClean="0">
                <a:solidFill>
                  <a:schemeClr val="tx1"/>
                </a:solidFill>
              </a:rPr>
              <a:t>7 </a:t>
            </a:r>
            <a:r>
              <a:rPr lang="ru-RU" sz="2400" dirty="0">
                <a:solidFill>
                  <a:schemeClr val="tx1"/>
                </a:solidFill>
              </a:rPr>
              <a:t>чел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место</a:t>
            </a:r>
            <a:endParaRPr lang="ru-RU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4601809" y="5590309"/>
            <a:ext cx="4127864" cy="1008611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b="1" dirty="0">
                <a:solidFill>
                  <a:srgbClr val="002060"/>
                </a:solidFill>
              </a:rPr>
              <a:t>Первенство РФ среди юношей </a:t>
            </a:r>
          </a:p>
          <a:p>
            <a:r>
              <a:rPr lang="ru-RU" dirty="0">
                <a:solidFill>
                  <a:schemeClr val="tx1"/>
                </a:solidFill>
              </a:rPr>
              <a:t>Участвовало на соревнованиях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6 чел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3 место- 4 чел.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46764" y="3422468"/>
            <a:ext cx="3997236" cy="19808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Первенство РФ ЮНИОРЫ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1 </a:t>
            </a:r>
            <a:r>
              <a:rPr lang="ru-RU" sz="2000" b="1" dirty="0" smtClean="0">
                <a:solidFill>
                  <a:schemeClr val="tx1"/>
                </a:solidFill>
              </a:rPr>
              <a:t>МЕСТО</a:t>
            </a:r>
            <a:r>
              <a:rPr lang="ru-RU" sz="2000" b="1" dirty="0" smtClean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1</a:t>
            </a:r>
            <a:r>
              <a:rPr lang="ru-RU" sz="2000" b="1" dirty="0" smtClean="0">
                <a:solidFill>
                  <a:srgbClr val="002060"/>
                </a:solidFill>
              </a:rPr>
              <a:t> ЧЕЛ (1х 5м  по </a:t>
            </a:r>
            <a:r>
              <a:rPr lang="ru-RU" sz="2000" b="1" dirty="0" err="1" smtClean="0">
                <a:solidFill>
                  <a:srgbClr val="002060"/>
                </a:solidFill>
              </a:rPr>
              <a:t>зрен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2 </a:t>
            </a:r>
            <a:r>
              <a:rPr lang="ru-RU" sz="2000" b="1" dirty="0" smtClean="0">
                <a:solidFill>
                  <a:schemeClr val="tx1"/>
                </a:solidFill>
              </a:rPr>
              <a:t>МЕСТО</a:t>
            </a:r>
            <a:r>
              <a:rPr lang="ru-RU" sz="2000" b="1" dirty="0" smtClean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</a:rPr>
              <a:t> ЧЕЛ ( 2 по слуху)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3 </a:t>
            </a:r>
            <a:r>
              <a:rPr lang="ru-RU" sz="2000" b="1" dirty="0" smtClean="0">
                <a:solidFill>
                  <a:schemeClr val="tx1"/>
                </a:solidFill>
              </a:rPr>
              <a:t>МЕСТО</a:t>
            </a:r>
            <a:r>
              <a:rPr lang="ru-RU" sz="2000" b="1" dirty="0" smtClean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1</a:t>
            </a:r>
            <a:r>
              <a:rPr lang="ru-RU" sz="2000" b="1" dirty="0" smtClean="0">
                <a:solidFill>
                  <a:srgbClr val="002060"/>
                </a:solidFill>
              </a:rPr>
              <a:t> ЧЕЛ( 1чх 2м по </a:t>
            </a:r>
            <a:r>
              <a:rPr lang="ru-RU" sz="2000" b="1" dirty="0" err="1" smtClean="0">
                <a:solidFill>
                  <a:srgbClr val="002060"/>
                </a:solidFill>
              </a:rPr>
              <a:t>зр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Участвовало 3 чел</a:t>
            </a:r>
            <a:endParaRPr lang="ru-RU" sz="2000" b="1" dirty="0">
              <a:solidFill>
                <a:srgbClr val="002060"/>
              </a:solidFill>
            </a:endParaRPr>
          </a:p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0" y="3295996"/>
            <a:ext cx="4419600" cy="304245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Официальные международные соревнования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Чемпионат Европы среди инв. по слуху -3 место (Королева А)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Этап Кубка Мира – 6м, 7м.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Участвовало 7 чел.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Международный кубок Сальникова 2018(Санкт-Петербург) 1 чел       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1975" y="1418808"/>
            <a:ext cx="3942880" cy="161533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sz="2400" b="1" dirty="0"/>
              <a:t>Основная сборная </a:t>
            </a:r>
            <a:r>
              <a:rPr lang="ru-RU" sz="2400" b="1" dirty="0" smtClean="0"/>
              <a:t>РФ</a:t>
            </a:r>
          </a:p>
          <a:p>
            <a:r>
              <a:rPr lang="ru-RU" sz="2400" b="1" dirty="0" smtClean="0"/>
              <a:t>2018 (2чел.+ 3 инв.)</a:t>
            </a:r>
            <a:endParaRPr lang="ru-RU" sz="2400" b="1" dirty="0"/>
          </a:p>
          <a:p>
            <a:r>
              <a:rPr lang="ru-RU" sz="2400" b="1" dirty="0" smtClean="0"/>
              <a:t>Юниоры </a:t>
            </a:r>
            <a:r>
              <a:rPr lang="ru-RU" sz="2400" b="1" dirty="0"/>
              <a:t>основной </a:t>
            </a:r>
            <a:r>
              <a:rPr lang="ru-RU" sz="2400" b="1" dirty="0" smtClean="0"/>
              <a:t>состав</a:t>
            </a:r>
          </a:p>
          <a:p>
            <a:pPr algn="ctr"/>
            <a:r>
              <a:rPr lang="ru-RU" sz="2400" b="1" dirty="0" smtClean="0"/>
              <a:t>2018(1+1 рез. )</a:t>
            </a:r>
          </a:p>
          <a:p>
            <a:pPr algn="ctr"/>
            <a:endParaRPr lang="ru-RU" sz="2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 </a:t>
            </a:r>
            <a:r>
              <a:rPr lang="ru-RU" dirty="0" smtClean="0">
                <a:solidFill>
                  <a:srgbClr val="FF0000"/>
                </a:solidFill>
              </a:rPr>
              <a:t>2018</a:t>
            </a:r>
            <a:r>
              <a:rPr lang="ru-RU" dirty="0" smtClean="0"/>
              <a:t> год спортсмены участвовали на следующих соревнованиях 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9382" y="1648691"/>
            <a:ext cx="8265967" cy="45282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1.Внутришкольные соревнования – 24</a:t>
            </a:r>
          </a:p>
          <a:p>
            <a:pPr>
              <a:buNone/>
            </a:pPr>
            <a:r>
              <a:rPr lang="ru-RU" dirty="0" smtClean="0"/>
              <a:t>2. Городской уровень – 1</a:t>
            </a:r>
          </a:p>
          <a:p>
            <a:pPr>
              <a:buNone/>
            </a:pPr>
            <a:r>
              <a:rPr lang="ru-RU" dirty="0" smtClean="0"/>
              <a:t>3. Республиканский уровень – 6</a:t>
            </a:r>
          </a:p>
          <a:p>
            <a:pPr>
              <a:buNone/>
            </a:pPr>
            <a:r>
              <a:rPr lang="ru-RU" dirty="0" smtClean="0"/>
              <a:t>4. Матчевые встречи – 7</a:t>
            </a:r>
          </a:p>
          <a:p>
            <a:pPr>
              <a:buNone/>
            </a:pPr>
            <a:r>
              <a:rPr lang="ru-RU" dirty="0" smtClean="0"/>
              <a:t>5. Зональные Чемпионаты – 2</a:t>
            </a:r>
          </a:p>
          <a:p>
            <a:pPr>
              <a:buNone/>
            </a:pPr>
            <a:r>
              <a:rPr lang="ru-RU" dirty="0" smtClean="0"/>
              <a:t>6. Всероссийский уровень – 6</a:t>
            </a:r>
          </a:p>
          <a:p>
            <a:pPr>
              <a:buNone/>
            </a:pPr>
            <a:r>
              <a:rPr lang="ru-RU" dirty="0" smtClean="0"/>
              <a:t>7.Первенство России – 4</a:t>
            </a:r>
          </a:p>
          <a:p>
            <a:pPr>
              <a:buNone/>
            </a:pPr>
            <a:r>
              <a:rPr lang="ru-RU" dirty="0" smtClean="0"/>
              <a:t>8. Чемпионат России – 4</a:t>
            </a:r>
          </a:p>
          <a:p>
            <a:pPr>
              <a:buNone/>
            </a:pPr>
            <a:r>
              <a:rPr lang="ru-RU" dirty="0" smtClean="0"/>
              <a:t>9. Чемпионат Европы  среди инв. </a:t>
            </a:r>
          </a:p>
          <a:p>
            <a:pPr>
              <a:buNone/>
            </a:pPr>
            <a:r>
              <a:rPr lang="ru-RU" dirty="0" smtClean="0"/>
              <a:t>    по зрению. – 1</a:t>
            </a:r>
          </a:p>
          <a:p>
            <a:pPr>
              <a:buNone/>
            </a:pPr>
            <a:r>
              <a:rPr lang="ru-RU" dirty="0" smtClean="0"/>
              <a:t>10. Этап Кубка Мира – 1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  <p:pic>
        <p:nvPicPr>
          <p:cNvPr id="1026" name="Picture 2" descr="C:\Users\ольга\Downloads\IMG_7414-23-04-18-09-3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784" y="2098964"/>
            <a:ext cx="4696692" cy="35225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48"/>
                </a:solidFill>
              </a:rPr>
              <a:t>Летний </a:t>
            </a:r>
            <a:r>
              <a:rPr lang="ru-RU" b="1" dirty="0" smtClean="0">
                <a:solidFill>
                  <a:srgbClr val="FF0048"/>
                </a:solidFill>
              </a:rPr>
              <a:t>отдых</a:t>
            </a:r>
            <a:endParaRPr lang="ru-RU" b="1" dirty="0">
              <a:solidFill>
                <a:srgbClr val="FF004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0113" y="1424838"/>
            <a:ext cx="2553419" cy="14218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2016 </a:t>
            </a:r>
            <a:r>
              <a:rPr lang="ru-RU" sz="2400" dirty="0" smtClean="0"/>
              <a:t>- </a:t>
            </a:r>
            <a:r>
              <a:rPr lang="ru-RU" sz="2400" b="1" dirty="0" smtClean="0">
                <a:solidFill>
                  <a:srgbClr val="002060"/>
                </a:solidFill>
              </a:rPr>
              <a:t>133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чел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2017</a:t>
            </a:r>
            <a:r>
              <a:rPr lang="ru-RU" sz="2400" dirty="0" smtClean="0">
                <a:solidFill>
                  <a:srgbClr val="002060"/>
                </a:solidFill>
              </a:rPr>
              <a:t>-  </a:t>
            </a:r>
            <a:r>
              <a:rPr lang="ru-RU" sz="2400" b="1" dirty="0" smtClean="0">
                <a:solidFill>
                  <a:srgbClr val="002060"/>
                </a:solidFill>
              </a:rPr>
              <a:t>184 чел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2018-170 чел.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88279" y="3761115"/>
            <a:ext cx="3336175" cy="28317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ДОЛ Юбилейный </a:t>
            </a:r>
          </a:p>
          <a:p>
            <a:r>
              <a:rPr lang="ru-RU" sz="2400" dirty="0" smtClean="0"/>
              <a:t>Туапсе- 123</a:t>
            </a:r>
          </a:p>
          <a:p>
            <a:r>
              <a:rPr lang="ru-RU" sz="2400" dirty="0" smtClean="0"/>
              <a:t>УТС Волгоград-26</a:t>
            </a:r>
          </a:p>
          <a:p>
            <a:r>
              <a:rPr lang="ru-RU" sz="2400" dirty="0" smtClean="0"/>
              <a:t>УТС Кипр-16</a:t>
            </a:r>
          </a:p>
          <a:p>
            <a:endParaRPr lang="ru-RU" sz="2400" dirty="0"/>
          </a:p>
        </p:txBody>
      </p:sp>
      <p:pic>
        <p:nvPicPr>
          <p:cNvPr id="1028" name="Picture 4" descr="E:\image1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688" y="3396868"/>
            <a:ext cx="4633912" cy="3461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E:\image1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5072" y="828136"/>
            <a:ext cx="4617719" cy="2881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48"/>
                </a:solidFill>
              </a:rPr>
              <a:t>Инвентаризация </a:t>
            </a:r>
            <a:endParaRPr lang="ru-RU" dirty="0">
              <a:solidFill>
                <a:srgbClr val="FF004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4183" y="1510145"/>
            <a:ext cx="8063344" cy="1427019"/>
          </a:xfrm>
        </p:spPr>
        <p:txBody>
          <a:bodyPr/>
          <a:lstStyle/>
          <a:p>
            <a:r>
              <a:rPr lang="ru-RU" dirty="0" smtClean="0"/>
              <a:t>В 2018 году было выделено 180 тысяч было приобретен инвентарь в виде </a:t>
            </a:r>
            <a:r>
              <a:rPr lang="ru-RU" dirty="0" err="1" smtClean="0"/>
              <a:t>наб.мячей</a:t>
            </a:r>
            <a:r>
              <a:rPr lang="ru-RU" dirty="0" smtClean="0"/>
              <a:t> и  поясных резин </a:t>
            </a:r>
            <a:r>
              <a:rPr lang="ru-RU" dirty="0" err="1" smtClean="0"/>
              <a:t>инв</a:t>
            </a:r>
            <a:r>
              <a:rPr lang="ru-RU" dirty="0" smtClean="0"/>
              <a:t> –</a:t>
            </a:r>
            <a:r>
              <a:rPr lang="ru-RU" dirty="0" err="1" smtClean="0"/>
              <a:t>ых</a:t>
            </a:r>
            <a:r>
              <a:rPr lang="ru-RU" dirty="0" smtClean="0"/>
              <a:t>  </a:t>
            </a:r>
            <a:r>
              <a:rPr lang="ru-RU" dirty="0" err="1" smtClean="0"/>
              <a:t>стелажей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 smtClean="0"/>
              <a:t>При помощи родителей оборудовали спортивный зал в плавательном бассейне </a:t>
            </a:r>
            <a:r>
              <a:rPr lang="ru-RU" dirty="0" err="1" smtClean="0"/>
              <a:t>Ватан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E: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866" y="2648335"/>
            <a:ext cx="4037424" cy="3020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E:\IMG_20180423_0703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1004" y="2690949"/>
            <a:ext cx="3938399" cy="3030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2743199"/>
            <a:ext cx="7886700" cy="3433763"/>
          </a:xfr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ru-RU" b="1" dirty="0" smtClean="0"/>
          </a:p>
          <a:p>
            <a:r>
              <a:rPr lang="ru-RU" b="1" dirty="0" smtClean="0"/>
              <a:t>Календарные планы 2018 года выполнены в полном объеме. -414 970тыс.р.</a:t>
            </a:r>
          </a:p>
          <a:p>
            <a:r>
              <a:rPr lang="ru-RU" b="1" dirty="0" smtClean="0"/>
              <a:t>Спортсмены принимали участие во всех запланированных выездных матчевых встречах ( приобретение стартового опыта)</a:t>
            </a:r>
          </a:p>
          <a:p>
            <a:r>
              <a:rPr lang="ru-RU" b="1" dirty="0" smtClean="0"/>
              <a:t>Первенствах Республики Татарстан, которые являются отборочными соревнованиями на Первенства России</a:t>
            </a:r>
          </a:p>
          <a:p>
            <a:r>
              <a:rPr lang="ru-RU" b="1" dirty="0" smtClean="0"/>
              <a:t>Чемпионатах Республики Татарстан, откуда спортсмены отбираются на Чемпионаты Приволжского округа, а затем на Чемпионат России.</a:t>
            </a:r>
            <a:endParaRPr lang="ru-RU" b="1" dirty="0"/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89461" y="391251"/>
            <a:ext cx="7886700" cy="216491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Бюджетное финансирование командировочных расходов </a:t>
            </a:r>
            <a:br>
              <a:rPr lang="ru-RU" sz="4000" b="1" dirty="0" smtClean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86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11728"/>
            <a:ext cx="7886700" cy="1059872"/>
          </a:xfrm>
        </p:spPr>
        <p:txBody>
          <a:bodyPr/>
          <a:lstStyle/>
          <a:p>
            <a:pPr algn="ctr"/>
            <a:r>
              <a:rPr lang="ru-RU" dirty="0" smtClean="0"/>
              <a:t>Внебюджетная деятельность</a:t>
            </a:r>
            <a:r>
              <a:rPr lang="ru-RU" dirty="0"/>
              <a:t> СДЮШОР "Дельта"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040" y="1330036"/>
            <a:ext cx="5166360" cy="5257800"/>
          </a:xfrm>
        </p:spPr>
        <p:txBody>
          <a:bodyPr>
            <a:normAutofit/>
          </a:bodyPr>
          <a:lstStyle/>
          <a:p>
            <a:r>
              <a:rPr lang="ru-RU" b="1" dirty="0"/>
              <a:t>Начали работать с февраля 2016</a:t>
            </a:r>
          </a:p>
          <a:p>
            <a:r>
              <a:rPr lang="ru-RU" dirty="0" smtClean="0"/>
              <a:t>1.100.000 </a:t>
            </a:r>
            <a:r>
              <a:rPr lang="ru-RU" dirty="0" err="1"/>
              <a:t>р</a:t>
            </a:r>
            <a:r>
              <a:rPr lang="ru-RU" dirty="0"/>
              <a:t> –заработали</a:t>
            </a:r>
          </a:p>
          <a:p>
            <a:r>
              <a:rPr lang="ru-RU" dirty="0"/>
              <a:t>60%-</a:t>
            </a:r>
            <a:r>
              <a:rPr lang="ru-RU" dirty="0" smtClean="0"/>
              <a:t>зарплата тренерам</a:t>
            </a:r>
            <a:endParaRPr lang="ru-RU" dirty="0"/>
          </a:p>
          <a:p>
            <a:r>
              <a:rPr lang="ru-RU" dirty="0"/>
              <a:t>40%-мягкий </a:t>
            </a:r>
            <a:r>
              <a:rPr lang="ru-RU" dirty="0" smtClean="0"/>
              <a:t>инвентарь. Приобрели </a:t>
            </a:r>
            <a:r>
              <a:rPr lang="ru-RU" dirty="0"/>
              <a:t>спортивные </a:t>
            </a:r>
            <a:r>
              <a:rPr lang="ru-RU" dirty="0" smtClean="0"/>
              <a:t>костюмы.</a:t>
            </a:r>
            <a:endParaRPr lang="ru-RU" dirty="0"/>
          </a:p>
          <a:p>
            <a:pPr>
              <a:buNone/>
            </a:pPr>
            <a:r>
              <a:rPr lang="ru-RU" b="1" dirty="0"/>
              <a:t>План на 2017</a:t>
            </a:r>
          </a:p>
          <a:p>
            <a:r>
              <a:rPr lang="ru-RU" dirty="0" smtClean="0"/>
              <a:t>1.300.000р</a:t>
            </a:r>
            <a:endParaRPr lang="ru-RU" dirty="0"/>
          </a:p>
          <a:p>
            <a:r>
              <a:rPr lang="ru-RU" dirty="0" smtClean="0"/>
              <a:t>70%-</a:t>
            </a:r>
            <a:r>
              <a:rPr lang="ru-RU" dirty="0"/>
              <a:t>зарплата</a:t>
            </a:r>
          </a:p>
          <a:p>
            <a:r>
              <a:rPr lang="ru-RU" dirty="0"/>
              <a:t>10% ком .услуги</a:t>
            </a:r>
          </a:p>
          <a:p>
            <a:r>
              <a:rPr lang="ru-RU" dirty="0"/>
              <a:t>20%-командирование </a:t>
            </a:r>
            <a:r>
              <a:rPr lang="ru-RU" dirty="0" smtClean="0"/>
              <a:t>спортсменов на УТС</a:t>
            </a:r>
          </a:p>
          <a:p>
            <a:r>
              <a:rPr lang="ru-RU" b="1" dirty="0" smtClean="0"/>
              <a:t>В 2018 году  внебюджетная </a:t>
            </a:r>
            <a:r>
              <a:rPr lang="ru-RU" b="1" dirty="0" err="1" smtClean="0"/>
              <a:t>дея-ть</a:t>
            </a:r>
            <a:r>
              <a:rPr lang="ru-RU" b="1" dirty="0" smtClean="0"/>
              <a:t>  приостановлена  в связи недостатка мест на объекте </a:t>
            </a:r>
            <a:r>
              <a:rPr lang="ru-RU" b="1" dirty="0" err="1" smtClean="0"/>
              <a:t>Ватан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501640" y="3491345"/>
            <a:ext cx="3337560" cy="22541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ИТОГ- 2017</a:t>
            </a:r>
          </a:p>
          <a:p>
            <a:pPr algn="ctr"/>
            <a:r>
              <a:rPr lang="ru-RU" b="1" dirty="0" smtClean="0"/>
              <a:t>870 ТЫС – ПО ПРИЧИНЕ  ЗАКРЫТИЯ 6 ГРУПП В СЕНТЯБРЕ 2017</a:t>
            </a:r>
            <a:r>
              <a:rPr lang="en-US" b="1" dirty="0" smtClean="0"/>
              <a:t>;</a:t>
            </a:r>
            <a:r>
              <a:rPr lang="ru-RU" b="1" dirty="0" smtClean="0"/>
              <a:t>В НОЯБРЕ ЕЩЕ 3 ГРУПП</a:t>
            </a:r>
          </a:p>
          <a:p>
            <a:pPr algn="ctr"/>
            <a:r>
              <a:rPr lang="ru-RU" b="1" dirty="0" smtClean="0"/>
              <a:t>Долг- по командированию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Лицензирование учреждения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8309" y="1619792"/>
            <a:ext cx="4715691" cy="4650379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Плавательный бассейн Оргсинтез ДЮСШ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Дельта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50 м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Адрес Ямашева 7 г.Казань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Лицензия № 9767 от 07.09.2017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года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Договор аренды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Плавательный бассейн КСК Олимп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. ДЮСШ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Дельта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50 м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Адрес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Чистопольская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67 к 1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Договор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оказания услуг с 2016года.      ( ежегодно)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kgd010\Рабочий стол\дюсшор дельта\оргсинтез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036" y="1605596"/>
            <a:ext cx="3550309" cy="2665959"/>
          </a:xfrm>
          <a:prstGeom prst="rect">
            <a:avLst/>
          </a:prstGeom>
          <a:noFill/>
        </p:spPr>
      </p:pic>
      <p:pic>
        <p:nvPicPr>
          <p:cNvPr id="5" name="Picture 5" descr="C:\Documents and Settings\kgd010\Рабочий стол\дюсшор дельта\олимп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79" y="4467589"/>
            <a:ext cx="3448595" cy="21160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8311" y="939361"/>
            <a:ext cx="7886700" cy="49211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dirty="0" smtClean="0"/>
              <a:t>       </a:t>
            </a:r>
            <a:r>
              <a:rPr lang="ru-RU" sz="3600" dirty="0" smtClean="0"/>
              <a:t>	</a:t>
            </a:r>
            <a:r>
              <a:rPr lang="ru-RU" sz="3600" b="1" dirty="0" smtClean="0"/>
              <a:t>ЗАДАЧИ ШКОЛЫ на 2019 г.</a:t>
            </a:r>
            <a:endParaRPr lang="ru-RU" sz="3600" dirty="0" smtClean="0"/>
          </a:p>
          <a:p>
            <a:pPr lvl="0"/>
            <a:r>
              <a:rPr lang="ru-RU" sz="3600" dirty="0" smtClean="0"/>
              <a:t>Размещение спортсменов на объектах для полноценного тренировочного процесса.</a:t>
            </a:r>
          </a:p>
          <a:p>
            <a:pPr lvl="0"/>
            <a:r>
              <a:rPr lang="ru-RU" sz="3600" dirty="0" smtClean="0"/>
              <a:t>Пройти отбор на участие на Спартакиаду учащихся </a:t>
            </a:r>
            <a:r>
              <a:rPr lang="ru-RU" sz="3600" dirty="0" smtClean="0"/>
              <a:t>России и достойно выступить.</a:t>
            </a:r>
            <a:endParaRPr lang="ru-RU" sz="3600" dirty="0" smtClean="0"/>
          </a:p>
          <a:p>
            <a:pPr lvl="0"/>
            <a:r>
              <a:rPr lang="ru-RU" sz="3600" dirty="0" smtClean="0"/>
              <a:t>Пройти отбор спортсменов на участие в составе сборной России на Первенстве Европы.</a:t>
            </a:r>
          </a:p>
          <a:p>
            <a:endParaRPr lang="ru-RU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8311" y="939361"/>
            <a:ext cx="7886700" cy="435133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Проверка Исполнительного комитета города Казани отдела контроля в сфере муниципальных закупок и внутреннего муниципального финансового контроля.</a:t>
            </a:r>
            <a:br>
              <a:rPr lang="ru-RU" sz="3600" dirty="0" smtClean="0"/>
            </a:br>
            <a:r>
              <a:rPr lang="ru-RU" sz="3600" dirty="0" smtClean="0"/>
              <a:t> Апрель- июнь 2017.</a:t>
            </a:r>
          </a:p>
          <a:p>
            <a:r>
              <a:rPr lang="ru-RU" sz="3600" dirty="0" smtClean="0"/>
              <a:t> Штрафов школа не имеет.</a:t>
            </a:r>
          </a:p>
          <a:p>
            <a:r>
              <a:rPr lang="ru-RU" sz="3600" dirty="0" smtClean="0"/>
              <a:t>2018 год без проверок и штрафов.</a:t>
            </a:r>
            <a:endParaRPr lang="ru-RU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3291" y="374073"/>
            <a:ext cx="8499764" cy="6172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/>
              <a:t>ПРОБЛЕМЫ ШКОЛЫ.</a:t>
            </a:r>
          </a:p>
          <a:p>
            <a:r>
              <a:rPr lang="ru-RU" sz="3600" dirty="0" smtClean="0"/>
              <a:t> Основной проблемой является решение о проведение трен. процесса в </a:t>
            </a:r>
            <a:r>
              <a:rPr lang="ru-RU" sz="3600" dirty="0" err="1" smtClean="0"/>
              <a:t>плав.б</a:t>
            </a:r>
            <a:r>
              <a:rPr lang="ru-RU" sz="3600" dirty="0" smtClean="0"/>
              <a:t>. «Синтез».</a:t>
            </a:r>
          </a:p>
          <a:p>
            <a:pPr>
              <a:buNone/>
            </a:pPr>
            <a:r>
              <a:rPr lang="ru-RU" sz="3600" dirty="0" smtClean="0"/>
              <a:t>В сентябре 2018 года </a:t>
            </a:r>
            <a:r>
              <a:rPr lang="ru-RU" sz="3600" dirty="0" err="1" smtClean="0"/>
              <a:t>адм</a:t>
            </a:r>
            <a:r>
              <a:rPr lang="ru-RU" sz="3600" dirty="0" smtClean="0"/>
              <a:t>. Бассейна был изменен формат размещения нашей школы в бассейне. На сегодняшний день смета школы на аренду составляет 700 тыс.руб. , которой хватит до мая месяца 2019 года на посещение 20 спортсменов 3 раза </a:t>
            </a:r>
            <a:r>
              <a:rPr lang="ru-RU" sz="3600" dirty="0" err="1" smtClean="0"/>
              <a:t>внеделю</a:t>
            </a:r>
            <a:r>
              <a:rPr lang="ru-RU" sz="3600" dirty="0" smtClean="0"/>
              <a:t> по 45 мин.</a:t>
            </a:r>
          </a:p>
          <a:p>
            <a:pPr>
              <a:buNone/>
            </a:pPr>
            <a:endParaRPr lang="ru-RU" sz="3600" dirty="0" smtClean="0"/>
          </a:p>
          <a:p>
            <a:pPr algn="ctr">
              <a:buNone/>
            </a:pPr>
            <a:endParaRPr lang="ru-RU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74073"/>
            <a:ext cx="9143999" cy="61722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600" dirty="0" smtClean="0"/>
              <a:t>ЧТО СДЕЛАНО</a:t>
            </a:r>
          </a:p>
          <a:p>
            <a:pPr algn="ctr">
              <a:buNone/>
            </a:pPr>
            <a:r>
              <a:rPr lang="ru-RU" sz="3600" dirty="0" smtClean="0"/>
              <a:t>АДМИНИСТРАЦИЕЙ ШКОЛЫ:</a:t>
            </a:r>
          </a:p>
          <a:p>
            <a:r>
              <a:rPr lang="ru-RU" sz="3600" dirty="0" smtClean="0"/>
              <a:t>Обращение в дирекцию пл.б. «</a:t>
            </a:r>
            <a:r>
              <a:rPr lang="ru-RU" sz="3600" dirty="0" err="1" smtClean="0"/>
              <a:t>Синте</a:t>
            </a:r>
            <a:r>
              <a:rPr lang="ru-RU" sz="3600" dirty="0" smtClean="0"/>
              <a:t>»</a:t>
            </a:r>
          </a:p>
          <a:p>
            <a:r>
              <a:rPr lang="ru-RU" sz="3600" dirty="0" smtClean="0"/>
              <a:t>Обращение к дирекции  завода «</a:t>
            </a:r>
            <a:r>
              <a:rPr lang="ru-RU" sz="3600" dirty="0" err="1" smtClean="0"/>
              <a:t>Казаньоргсинтез</a:t>
            </a:r>
            <a:r>
              <a:rPr lang="ru-RU" sz="3600" dirty="0" smtClean="0"/>
              <a:t>»</a:t>
            </a:r>
          </a:p>
          <a:p>
            <a:r>
              <a:rPr lang="ru-RU" sz="3600" dirty="0" smtClean="0"/>
              <a:t>Обращение к Председателю спорткомитета г. Казани</a:t>
            </a:r>
          </a:p>
          <a:p>
            <a:r>
              <a:rPr lang="ru-RU" sz="3600" dirty="0" smtClean="0"/>
              <a:t>Обращение в Исполком г. Казани</a:t>
            </a:r>
          </a:p>
          <a:p>
            <a:r>
              <a:rPr lang="ru-RU" sz="3600" dirty="0" smtClean="0"/>
              <a:t>Обращение в Министерство спорта РТ</a:t>
            </a:r>
          </a:p>
          <a:p>
            <a:r>
              <a:rPr lang="ru-RU" sz="3600" dirty="0" smtClean="0"/>
              <a:t>Письмо – обращение (через приемную)</a:t>
            </a:r>
          </a:p>
          <a:p>
            <a:pPr>
              <a:buNone/>
            </a:pPr>
            <a:r>
              <a:rPr lang="ru-RU" sz="3600" dirty="0" smtClean="0"/>
              <a:t>к Президенту РТ </a:t>
            </a:r>
          </a:p>
          <a:p>
            <a:r>
              <a:rPr lang="ru-RU" sz="3600" dirty="0" smtClean="0"/>
              <a:t> Обращение к Депутату </a:t>
            </a:r>
            <a:r>
              <a:rPr lang="ru-RU" sz="3600" dirty="0" err="1" smtClean="0"/>
              <a:t>Гос.думы</a:t>
            </a:r>
            <a:r>
              <a:rPr lang="ru-RU" sz="3600" dirty="0" smtClean="0"/>
              <a:t> Павловой О.И.</a:t>
            </a:r>
          </a:p>
          <a:p>
            <a:pPr algn="ctr">
              <a:buNone/>
            </a:pP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336" y="0"/>
            <a:ext cx="7886700" cy="1325563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Лицензирование учреждения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770430" y="1204729"/>
            <a:ext cx="4373570" cy="47700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Плавательный бассейн </a:t>
            </a:r>
            <a:r>
              <a:rPr lang="ru-RU" b="1" dirty="0" err="1"/>
              <a:t>Ватан</a:t>
            </a:r>
            <a:r>
              <a:rPr lang="ru-RU" b="1" dirty="0"/>
              <a:t>  ДЮСШ "Волна</a:t>
            </a:r>
            <a:r>
              <a:rPr lang="ru-RU" dirty="0"/>
              <a:t>" 25 м</a:t>
            </a:r>
          </a:p>
          <a:p>
            <a:r>
              <a:rPr lang="ru-RU" dirty="0"/>
              <a:t>Адрес</a:t>
            </a:r>
            <a:r>
              <a:rPr lang="en-US" dirty="0"/>
              <a:t>:</a:t>
            </a:r>
            <a:r>
              <a:rPr lang="ru-RU" dirty="0"/>
              <a:t> Бондаренко 2</a:t>
            </a:r>
          </a:p>
          <a:p>
            <a:r>
              <a:rPr lang="ru-RU" dirty="0"/>
              <a:t>Получение заключения пожарного надзора ДЮСШ ВОЛНА под предписанием</a:t>
            </a:r>
          </a:p>
          <a:p>
            <a:r>
              <a:rPr lang="ru-RU" dirty="0"/>
              <a:t>Получение заключения Роспотребнадзора от 31.10.2013 №65373</a:t>
            </a:r>
          </a:p>
          <a:p>
            <a:r>
              <a:rPr lang="ru-RU" dirty="0" smtClean="0"/>
              <a:t>Договор аренды </a:t>
            </a:r>
            <a:r>
              <a:rPr lang="ru-RU" dirty="0"/>
              <a:t>безвозмездного пользования</a:t>
            </a:r>
          </a:p>
          <a:p>
            <a:endParaRPr lang="ru-RU" dirty="0"/>
          </a:p>
        </p:txBody>
      </p:sp>
      <p:pic>
        <p:nvPicPr>
          <p:cNvPr id="7" name="Picture 2" descr="C:\Documents and Settings\kgd010\Рабочий стол\дюсшор дельта\ватан.jpg"/>
          <p:cNvPicPr>
            <a:picLocks noChangeAspect="1" noChangeArrowheads="1"/>
          </p:cNvPicPr>
          <p:nvPr/>
        </p:nvPicPr>
        <p:blipFill>
          <a:blip r:embed="rId2" cstate="print"/>
          <a:srcRect t="12567" b="7840"/>
          <a:stretch>
            <a:fillRect/>
          </a:stretch>
        </p:blipFill>
        <p:spPr bwMode="auto">
          <a:xfrm>
            <a:off x="227940" y="1876473"/>
            <a:ext cx="4383700" cy="261684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336" y="0"/>
            <a:ext cx="78867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Лицензирование учреждения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9699" y="1172168"/>
            <a:ext cx="4184301" cy="5193358"/>
          </a:xfrm>
        </p:spPr>
        <p:txBody>
          <a:bodyPr/>
          <a:lstStyle/>
          <a:p>
            <a:r>
              <a:rPr lang="ru-RU" dirty="0"/>
              <a:t>Плавательный бассейн  Сок </a:t>
            </a:r>
            <a:r>
              <a:rPr lang="ru-RU" b="1" dirty="0"/>
              <a:t>Триумф </a:t>
            </a:r>
            <a:r>
              <a:rPr lang="ru-RU" b="1" dirty="0" smtClean="0"/>
              <a:t>ДЮСШ «АВИАТОР» </a:t>
            </a:r>
            <a:r>
              <a:rPr lang="en-US" dirty="0"/>
              <a:t>“</a:t>
            </a:r>
            <a:r>
              <a:rPr lang="ru-RU" dirty="0"/>
              <a:t>Дельта</a:t>
            </a:r>
            <a:r>
              <a:rPr lang="en-US" dirty="0"/>
              <a:t>”</a:t>
            </a:r>
            <a:r>
              <a:rPr lang="ru-RU" dirty="0"/>
              <a:t> 25 м</a:t>
            </a:r>
          </a:p>
          <a:p>
            <a:r>
              <a:rPr lang="ru-RU" dirty="0"/>
              <a:t>Адрес О.Кошевого 19</a:t>
            </a:r>
          </a:p>
          <a:p>
            <a:r>
              <a:rPr lang="ru-RU" dirty="0" smtClean="0"/>
              <a:t>Приложение № 1 к лицензии № 9767 от 07.09.2017 </a:t>
            </a:r>
            <a:endParaRPr lang="ru-RU" dirty="0"/>
          </a:p>
          <a:p>
            <a:r>
              <a:rPr lang="ru-RU" dirty="0" smtClean="0"/>
              <a:t>Заключение </a:t>
            </a:r>
            <a:r>
              <a:rPr lang="ru-RU" dirty="0"/>
              <a:t>пожарного надзора ; от 23.05.2016 №138/1</a:t>
            </a:r>
          </a:p>
          <a:p>
            <a:r>
              <a:rPr lang="ru-RU" dirty="0" smtClean="0"/>
              <a:t>Заключение </a:t>
            </a:r>
            <a:r>
              <a:rPr lang="ru-RU" dirty="0" err="1"/>
              <a:t>Роспотребнадзора</a:t>
            </a:r>
            <a:r>
              <a:rPr lang="ru-RU" dirty="0"/>
              <a:t>  от 10.08.16 №5377</a:t>
            </a:r>
          </a:p>
          <a:p>
            <a:r>
              <a:rPr lang="ru-RU" dirty="0" smtClean="0"/>
              <a:t>Договор аренды </a:t>
            </a:r>
            <a:r>
              <a:rPr lang="ru-RU" dirty="0"/>
              <a:t>безвозмездного пользования</a:t>
            </a:r>
          </a:p>
          <a:p>
            <a:endParaRPr lang="ru-RU" dirty="0"/>
          </a:p>
        </p:txBody>
      </p:sp>
      <p:pic>
        <p:nvPicPr>
          <p:cNvPr id="4" name="Picture 4" descr="C:\Documents and Settings\kgd010\Рабочий стол\дюсшор дельта\триумф4.JPG"/>
          <p:cNvPicPr>
            <a:picLocks noChangeAspect="1" noChangeArrowheads="1"/>
          </p:cNvPicPr>
          <p:nvPr/>
        </p:nvPicPr>
        <p:blipFill>
          <a:blip r:embed="rId2" cstate="print"/>
          <a:srcRect t="5301" r="3249" b="6342"/>
          <a:stretch>
            <a:fillRect/>
          </a:stretch>
        </p:blipFill>
        <p:spPr bwMode="auto">
          <a:xfrm>
            <a:off x="381091" y="1830608"/>
            <a:ext cx="4175572" cy="2528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Организационная структура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СШОР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/>
                <a:cs typeface="Times New Roman"/>
              </a:rPr>
              <a:t>«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48"/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Дельта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/>
                <a:cs typeface="Times New Roman"/>
              </a:rPr>
              <a:t> 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" y="2847703"/>
            <a:ext cx="2050868" cy="1162595"/>
          </a:xfrm>
          <a:prstGeom prst="roundRect">
            <a:avLst/>
          </a:prstGeom>
          <a:solidFill>
            <a:srgbClr val="FF00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Директор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892807" y="2405808"/>
            <a:ext cx="1946366" cy="757646"/>
          </a:xfrm>
          <a:prstGeom prst="roundRect">
            <a:avLst/>
          </a:prstGeom>
          <a:solidFill>
            <a:srgbClr val="FF00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Заместитель директора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857396" y="3767004"/>
            <a:ext cx="1933302" cy="796835"/>
          </a:xfrm>
          <a:prstGeom prst="roundRect">
            <a:avLst/>
          </a:prstGeom>
          <a:solidFill>
            <a:srgbClr val="FF00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Заместитель Директора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21523" y="1094433"/>
            <a:ext cx="1593669" cy="71845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Инструктор методист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992441" y="1205346"/>
            <a:ext cx="1735922" cy="88594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2018-2019     16 чел.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760602" y="5035019"/>
            <a:ext cx="1672045" cy="64008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МЕД.работник</a:t>
            </a:r>
            <a:r>
              <a:rPr lang="ru-RU" dirty="0" smtClean="0"/>
              <a:t> 0,5</a:t>
            </a:r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188305" y="5045530"/>
            <a:ext cx="1789612" cy="64008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Родительский комитет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63579" y="2332696"/>
            <a:ext cx="1841887" cy="940415"/>
          </a:xfrm>
          <a:prstGeom prst="roundRect">
            <a:avLst/>
          </a:prstGeom>
          <a:solidFill>
            <a:srgbClr val="E56D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Тренер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5449" y="3616236"/>
            <a:ext cx="1638310" cy="775600"/>
          </a:xfrm>
          <a:prstGeom prst="roundRect">
            <a:avLst/>
          </a:prstGeom>
          <a:solidFill>
            <a:srgbClr val="CA9EC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2017-2018</a:t>
            </a:r>
            <a:endParaRPr lang="ru-RU" dirty="0"/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14 </a:t>
            </a:r>
            <a:r>
              <a:rPr lang="ru-RU" b="1" dirty="0">
                <a:solidFill>
                  <a:schemeClr val="tx1"/>
                </a:solidFill>
              </a:rPr>
              <a:t>человек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54277" y="3655015"/>
            <a:ext cx="1551063" cy="736820"/>
          </a:xfrm>
          <a:prstGeom prst="roundRect">
            <a:avLst/>
          </a:prstGeom>
          <a:solidFill>
            <a:srgbClr val="CA9EC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2016-2017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16 </a:t>
            </a:r>
            <a:r>
              <a:rPr lang="ru-RU" b="1" dirty="0">
                <a:solidFill>
                  <a:schemeClr val="tx1"/>
                </a:solidFill>
              </a:rPr>
              <a:t>человек</a:t>
            </a:r>
          </a:p>
        </p:txBody>
      </p:sp>
      <p:cxnSp>
        <p:nvCxnSpPr>
          <p:cNvPr id="18" name="Прямая со стрелкой 17"/>
          <p:cNvCxnSpPr>
            <a:stCxn id="25" idx="3"/>
          </p:cNvCxnSpPr>
          <p:nvPr/>
        </p:nvCxnSpPr>
        <p:spPr>
          <a:xfrm>
            <a:off x="5515192" y="1453662"/>
            <a:ext cx="580808" cy="9426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6625883" y="1927275"/>
            <a:ext cx="309491" cy="1969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2530171" y="2675820"/>
            <a:ext cx="319907" cy="2326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4100622" y="1871135"/>
            <a:ext cx="9694" cy="4750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24" idx="1"/>
          </p:cNvCxnSpPr>
          <p:nvPr/>
        </p:nvCxnSpPr>
        <p:spPr>
          <a:xfrm>
            <a:off x="2510783" y="3965255"/>
            <a:ext cx="346613" cy="2001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6310887" y="3238130"/>
            <a:ext cx="155106" cy="2908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7542043" y="3257520"/>
            <a:ext cx="164800" cy="329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2879160" y="4634210"/>
            <a:ext cx="213271" cy="3102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4420529" y="4634210"/>
            <a:ext cx="174495" cy="329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 flipV="1">
            <a:off x="5150069" y="1818290"/>
            <a:ext cx="945142" cy="97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Категории и образование тренерского состава 2018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800" dirty="0" smtClean="0"/>
          </a:p>
          <a:p>
            <a:r>
              <a:rPr lang="ru-RU" sz="2800" dirty="0" smtClean="0"/>
              <a:t>Весь педагогический состав имеет высшее профессиональное образование.</a:t>
            </a:r>
          </a:p>
          <a:p>
            <a:pPr>
              <a:buNone/>
            </a:pPr>
            <a:endParaRPr lang="ru-RU" dirty="0" smtClean="0"/>
          </a:p>
          <a:p>
            <a:r>
              <a:rPr lang="ru-RU" sz="2800" dirty="0" smtClean="0"/>
              <a:t>Весь педагогический состав имеет подтверждение  1 судейской категории. Приказ ФП РТ № 11/10 от 25.10.2018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Аттестация тренерского </a:t>
            </a:r>
            <a:r>
              <a:rPr lang="ru-RU" dirty="0"/>
              <a:t>состава </a:t>
            </a:r>
            <a:r>
              <a:rPr lang="ru-RU" dirty="0" smtClean="0"/>
              <a:t>  2016-2017-2018</a:t>
            </a:r>
            <a:endParaRPr lang="ru-RU" dirty="0"/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idx="1"/>
          </p:nvPr>
        </p:nvGraphicFramePr>
        <p:xfrm>
          <a:off x="2096814" y="1609999"/>
          <a:ext cx="5898986" cy="4002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/>
              <a:t>Возрастная категория сотрудников </a:t>
            </a:r>
            <a:r>
              <a:rPr lang="ru-RU" sz="3600" dirty="0" smtClean="0"/>
              <a:t>СШОР </a:t>
            </a:r>
            <a:r>
              <a:rPr lang="ru-RU" sz="3600" dirty="0"/>
              <a:t>«Дельта»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/>
        </p:nvGraphicFramePr>
        <p:xfrm>
          <a:off x="971550" y="1557338"/>
          <a:ext cx="72009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rint_3351327_2604078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25" b="8625"/>
          <a:stretch>
            <a:fillRect/>
          </a:stretch>
        </p:blipFill>
        <p:spPr>
          <a:xfrm flipH="1">
            <a:off x="3183998" y="1406099"/>
            <a:ext cx="5835979" cy="3219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94095" y="1380704"/>
            <a:ext cx="2939143" cy="22468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Республиканский конкурс  </a:t>
            </a:r>
            <a:r>
              <a:rPr lang="ru-RU" sz="2400" b="1" dirty="0" smtClean="0"/>
              <a:t>2017 </a:t>
            </a:r>
            <a:r>
              <a:rPr lang="en-GB" sz="2400" b="1" dirty="0">
                <a:solidFill>
                  <a:srgbClr val="002060"/>
                </a:solidFill>
              </a:rPr>
              <a:t>‘’</a:t>
            </a:r>
            <a:r>
              <a:rPr lang="ru-RU" sz="2400" b="1" dirty="0">
                <a:solidFill>
                  <a:srgbClr val="002060"/>
                </a:solidFill>
              </a:rPr>
              <a:t>Лучший детский тренер</a:t>
            </a:r>
            <a:r>
              <a:rPr lang="en-GB" sz="2400" b="1" dirty="0" smtClean="0">
                <a:solidFill>
                  <a:srgbClr val="002060"/>
                </a:solidFill>
              </a:rPr>
              <a:t>’’</a:t>
            </a:r>
            <a:r>
              <a:rPr lang="ru-RU" sz="2400" b="1" dirty="0" smtClean="0">
                <a:solidFill>
                  <a:srgbClr val="002060"/>
                </a:solidFill>
              </a:rPr>
              <a:t>(Лауреат)</a:t>
            </a:r>
            <a:endParaRPr lang="ru-RU" sz="2400" b="1" dirty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/>
              <a:t>Ваганова Наталья Викторовна</a:t>
            </a:r>
            <a:endParaRPr lang="ru-RU" sz="2400" b="1" dirty="0"/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89461" y="391252"/>
            <a:ext cx="7886700" cy="9672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Победы и </a:t>
            </a:r>
            <a:r>
              <a:rPr lang="ru-RU" sz="4000" b="1" dirty="0" smtClean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sz="4000" b="1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тренерского состава  в конкурсах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2454" y="3868189"/>
            <a:ext cx="2841721" cy="2170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Участие в Муниципальном конкурсе </a:t>
            </a:r>
          </a:p>
          <a:p>
            <a:r>
              <a:rPr lang="ru-RU" dirty="0" smtClean="0"/>
              <a:t>-Участники</a:t>
            </a:r>
          </a:p>
          <a:p>
            <a:r>
              <a:rPr lang="ru-RU" sz="2400" dirty="0" smtClean="0"/>
              <a:t>Агеева Л.В</a:t>
            </a:r>
          </a:p>
          <a:p>
            <a:r>
              <a:rPr lang="ru-RU" sz="2400" dirty="0" err="1" smtClean="0"/>
              <a:t>Магдеева</a:t>
            </a:r>
            <a:r>
              <a:rPr lang="ru-RU" sz="2400" dirty="0" smtClean="0"/>
              <a:t>  А.Н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44240" y="4876800"/>
            <a:ext cx="5196840" cy="1722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ГРАНД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ru-RU" sz="2800" dirty="0" smtClean="0">
                <a:solidFill>
                  <a:srgbClr val="002060"/>
                </a:solidFill>
              </a:rPr>
              <a:t>ПОДДЕРЖКИ ОЛИМПИЙЦЕВ РОССИЙСКОЙ ФЕДЕРАЦИИ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7 МЕСТО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86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9713</TotalTime>
  <Words>915</Words>
  <Application>Microsoft Office PowerPoint</Application>
  <PresentationFormat>Экран (4:3)</PresentationFormat>
  <Paragraphs>195</Paragraphs>
  <Slides>23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Отчет СШОР   «  ДЕЛЬТА »  за 2018 год  </vt:lpstr>
      <vt:lpstr>Лицензирование учреждения </vt:lpstr>
      <vt:lpstr>Лицензирование учреждения </vt:lpstr>
      <vt:lpstr>Лицензирование учреждения </vt:lpstr>
      <vt:lpstr>Организационная структура СШОР        « Дельта »</vt:lpstr>
      <vt:lpstr>Категории и образование тренерского состава 2018</vt:lpstr>
      <vt:lpstr>Аттестация тренерского состава   2016-2017-2018</vt:lpstr>
      <vt:lpstr>Возрастная категория сотрудников СШОР «Дельта»</vt:lpstr>
      <vt:lpstr>Победы и участие тренерского состава  в конкурсах</vt:lpstr>
      <vt:lpstr>Победы и участие тренерского состава  в конкурсах</vt:lpstr>
      <vt:lpstr>Сравнительный анализ групп учащихся за 2016(473) - 2017(373); снижение  на 15 %   2017(373) - 2018 (433) увелич. на 16,5 %  </vt:lpstr>
      <vt:lpstr> Сравнительный анализ разрядов за 2016; 2017 г. 2018 г. </vt:lpstr>
      <vt:lpstr>СОРЕВНОВАТЕЛЬНАЯ ДЕЯТЕЛЬНОСТЬ- 2017</vt:lpstr>
      <vt:lpstr>СОРЕВНОВАТЕЛЬНАЯ ДЕЯТЕЛЬНОСТЬ- 2018</vt:lpstr>
      <vt:lpstr>За 2018 год спортсмены участвовали на следующих соревнованиях : </vt:lpstr>
      <vt:lpstr>Летний отдых</vt:lpstr>
      <vt:lpstr>Инвентаризация </vt:lpstr>
      <vt:lpstr>Бюджетное финансирование командировочных расходов  </vt:lpstr>
      <vt:lpstr>Внебюджетная деятельность СДЮШОР "Дельта"</vt:lpstr>
      <vt:lpstr> </vt:lpstr>
      <vt:lpstr> </vt:lpstr>
      <vt:lpstr> </vt:lpstr>
      <vt:lpstr>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ольга</cp:lastModifiedBy>
  <cp:revision>233</cp:revision>
  <dcterms:created xsi:type="dcterms:W3CDTF">2014-11-21T11:00:06Z</dcterms:created>
  <dcterms:modified xsi:type="dcterms:W3CDTF">2019-02-11T10:10:42Z</dcterms:modified>
</cp:coreProperties>
</file>